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4"/>
  </p:notesMasterIdLst>
  <p:sldIdLst>
    <p:sldId id="256" r:id="rId5"/>
    <p:sldId id="606" r:id="rId6"/>
    <p:sldId id="610" r:id="rId7"/>
    <p:sldId id="607" r:id="rId8"/>
    <p:sldId id="608" r:id="rId9"/>
    <p:sldId id="609" r:id="rId10"/>
    <p:sldId id="605" r:id="rId11"/>
    <p:sldId id="495" r:id="rId12"/>
    <p:sldId id="454"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06"/>
            <p14:sldId id="610"/>
            <p14:sldId id="607"/>
            <p14:sldId id="608"/>
            <p14:sldId id="609"/>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91" d="100"/>
          <a:sy n="91" d="100"/>
        </p:scale>
        <p:origin x="44" y="8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a:t>
            </a:r>
            <a:r>
              <a:rPr lang="en-US" baseline="0" dirty="0" smtClean="0"/>
              <a:t> Generate localized links using these tags:</a:t>
            </a:r>
          </a:p>
          <a:p>
            <a:r>
              <a:rPr lang="en-US" sz="900" b="0" i="0" u="sng" strike="noStrike" kern="1200" dirty="0" smtClean="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p>
          <a:p>
            <a:r>
              <a:rPr lang="en-US" sz="900" b="0" i="0" u="sng" strike="noStrike" kern="1200" dirty="0" smtClean="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endParaRPr lang="en-US" baseline="0" dirty="0" smtClean="0"/>
          </a:p>
          <a:p>
            <a:r>
              <a:rPr lang="en-US" sz="900" b="0" i="0" u="none" strike="noStrike" kern="1200" dirty="0" smtClean="0">
                <a:solidFill>
                  <a:schemeClr val="tx1"/>
                </a:solidFill>
                <a:effectLst/>
                <a:latin typeface="Segoe UI Light" pitchFamily="34" charset="0"/>
                <a:ea typeface="+mn-ea"/>
                <a:cs typeface="+mn-cs"/>
              </a:rPr>
              <a:t>A9372E688</a:t>
            </a:r>
            <a:r>
              <a:rPr lang="en-US" dirty="0" smtClean="0"/>
              <a:t> </a:t>
            </a:r>
            <a:r>
              <a:rPr lang="en-US" sz="900" b="0" i="0" u="none" strike="noStrike" kern="1200" dirty="0" smtClean="0">
                <a:solidFill>
                  <a:schemeClr val="tx1"/>
                </a:solidFill>
                <a:effectLst/>
                <a:latin typeface="Segoe UI Light" pitchFamily="34" charset="0"/>
                <a:ea typeface="+mn-ea"/>
                <a:cs typeface="+mn-cs"/>
              </a:rPr>
              <a:t>APAC</a:t>
            </a:r>
            <a:r>
              <a:rPr lang="en-US" dirty="0" smtClean="0"/>
              <a:t> </a:t>
            </a:r>
          </a:p>
          <a:p>
            <a:r>
              <a:rPr lang="en-US" sz="900" b="0" i="0" u="none" strike="noStrike" kern="1200" dirty="0" smtClean="0">
                <a:solidFill>
                  <a:schemeClr val="tx1"/>
                </a:solidFill>
                <a:effectLst/>
                <a:latin typeface="Segoe UI Light" pitchFamily="34" charset="0"/>
                <a:ea typeface="+mn-ea"/>
                <a:cs typeface="+mn-cs"/>
              </a:rPr>
              <a:t>AE72B9331</a:t>
            </a:r>
            <a:r>
              <a:rPr lang="en-US" dirty="0" smtClean="0"/>
              <a:t> </a:t>
            </a:r>
            <a:r>
              <a:rPr lang="en-US" sz="900" b="0" i="0" u="none" strike="noStrike" kern="1200" dirty="0" smtClean="0">
                <a:solidFill>
                  <a:schemeClr val="tx1"/>
                </a:solidFill>
                <a:effectLst/>
                <a:latin typeface="Segoe UI Light" pitchFamily="34" charset="0"/>
                <a:ea typeface="+mn-ea"/>
                <a:cs typeface="+mn-cs"/>
              </a:rPr>
              <a:t>Canada</a:t>
            </a:r>
            <a:r>
              <a:rPr lang="en-US" dirty="0" smtClean="0"/>
              <a:t> </a:t>
            </a:r>
          </a:p>
          <a:p>
            <a:r>
              <a:rPr lang="en-US" sz="900" b="0" i="0" u="none" strike="noStrike" kern="1200" dirty="0" smtClean="0">
                <a:solidFill>
                  <a:schemeClr val="tx1"/>
                </a:solidFill>
                <a:effectLst/>
                <a:latin typeface="Segoe UI Light" pitchFamily="34" charset="0"/>
                <a:ea typeface="+mn-ea"/>
                <a:cs typeface="+mn-cs"/>
              </a:rPr>
              <a:t>A525AD0F5</a:t>
            </a:r>
            <a:r>
              <a:rPr lang="en-US" dirty="0" smtClean="0"/>
              <a:t> </a:t>
            </a:r>
            <a:r>
              <a:rPr lang="en-US" sz="900" b="0" i="0" u="none" strike="noStrike" kern="1200" dirty="0" smtClean="0">
                <a:solidFill>
                  <a:schemeClr val="tx1"/>
                </a:solidFill>
                <a:effectLst/>
                <a:latin typeface="Segoe UI Light" pitchFamily="34" charset="0"/>
                <a:ea typeface="+mn-ea"/>
                <a:cs typeface="+mn-cs"/>
              </a:rPr>
              <a:t>CEE</a:t>
            </a:r>
            <a:r>
              <a:rPr lang="en-US" dirty="0" smtClean="0"/>
              <a:t> </a:t>
            </a:r>
          </a:p>
          <a:p>
            <a:r>
              <a:rPr lang="en-US" sz="900" b="0" i="0" u="none" strike="noStrike" kern="1200" dirty="0" smtClean="0">
                <a:solidFill>
                  <a:schemeClr val="tx1"/>
                </a:solidFill>
                <a:effectLst/>
                <a:latin typeface="Segoe UI Light" pitchFamily="34" charset="0"/>
                <a:ea typeface="+mn-ea"/>
                <a:cs typeface="+mn-cs"/>
              </a:rPr>
              <a:t>A59851353</a:t>
            </a:r>
            <a:r>
              <a:rPr lang="en-US" dirty="0" smtClean="0"/>
              <a:t> </a:t>
            </a:r>
            <a:r>
              <a:rPr lang="en-US" sz="900" b="0" i="0" u="none" strike="noStrike" kern="1200" dirty="0" smtClean="0">
                <a:solidFill>
                  <a:schemeClr val="tx1"/>
                </a:solidFill>
                <a:effectLst/>
                <a:latin typeface="Segoe UI Light" pitchFamily="34" charset="0"/>
                <a:ea typeface="+mn-ea"/>
                <a:cs typeface="+mn-cs"/>
              </a:rPr>
              <a:t>France</a:t>
            </a:r>
            <a:r>
              <a:rPr lang="en-US" dirty="0" smtClean="0"/>
              <a:t> </a:t>
            </a:r>
          </a:p>
          <a:p>
            <a:r>
              <a:rPr lang="en-US" sz="900" b="0" i="0" u="none" strike="noStrike" kern="1200" dirty="0" smtClean="0">
                <a:solidFill>
                  <a:schemeClr val="tx1"/>
                </a:solidFill>
                <a:effectLst/>
                <a:latin typeface="Segoe UI Light" pitchFamily="34" charset="0"/>
                <a:ea typeface="+mn-ea"/>
                <a:cs typeface="+mn-cs"/>
              </a:rPr>
              <a:t>AD66A49B9</a:t>
            </a:r>
            <a:r>
              <a:rPr lang="en-US" dirty="0" smtClean="0"/>
              <a:t> </a:t>
            </a:r>
            <a:r>
              <a:rPr lang="en-US" sz="900" b="0" i="0" u="none" strike="noStrike" kern="1200" dirty="0" smtClean="0">
                <a:solidFill>
                  <a:schemeClr val="tx1"/>
                </a:solidFill>
                <a:effectLst/>
                <a:latin typeface="Segoe UI Light" pitchFamily="34" charset="0"/>
                <a:ea typeface="+mn-ea"/>
                <a:cs typeface="+mn-cs"/>
              </a:rPr>
              <a:t>Germany</a:t>
            </a:r>
            <a:r>
              <a:rPr lang="en-US" dirty="0" smtClean="0"/>
              <a:t> </a:t>
            </a:r>
          </a:p>
          <a:p>
            <a:r>
              <a:rPr lang="en-US" sz="900" b="0" i="0" u="none" strike="noStrike" kern="1200" dirty="0" smtClean="0">
                <a:solidFill>
                  <a:schemeClr val="tx1"/>
                </a:solidFill>
                <a:effectLst/>
                <a:latin typeface="Segoe UI Light" pitchFamily="34" charset="0"/>
                <a:ea typeface="+mn-ea"/>
                <a:cs typeface="+mn-cs"/>
              </a:rPr>
              <a:t>AAE3EE323</a:t>
            </a:r>
            <a:r>
              <a:rPr lang="en-US" dirty="0" smtClean="0"/>
              <a:t> </a:t>
            </a:r>
            <a:r>
              <a:rPr lang="en-US" sz="900" b="0" i="0" u="none" strike="noStrike" kern="1200" dirty="0" smtClean="0">
                <a:solidFill>
                  <a:schemeClr val="tx1"/>
                </a:solidFill>
                <a:effectLst/>
                <a:latin typeface="Segoe UI Light" pitchFamily="34" charset="0"/>
                <a:ea typeface="+mn-ea"/>
                <a:cs typeface="+mn-cs"/>
              </a:rPr>
              <a:t>GCR</a:t>
            </a:r>
            <a:r>
              <a:rPr lang="en-US" dirty="0" smtClean="0"/>
              <a:t> </a:t>
            </a:r>
          </a:p>
          <a:p>
            <a:r>
              <a:rPr lang="en-US" sz="900" b="0" i="0" u="none" strike="noStrike" kern="1200" dirty="0" smtClean="0">
                <a:solidFill>
                  <a:schemeClr val="tx1"/>
                </a:solidFill>
                <a:effectLst/>
                <a:latin typeface="Segoe UI Light" pitchFamily="34" charset="0"/>
                <a:ea typeface="+mn-ea"/>
                <a:cs typeface="+mn-cs"/>
              </a:rPr>
              <a:t>A43866C44</a:t>
            </a:r>
            <a:r>
              <a:rPr lang="en-US" dirty="0" smtClean="0"/>
              <a:t> </a:t>
            </a:r>
            <a:r>
              <a:rPr lang="en-US" sz="900" b="0" i="0" u="none" strike="noStrike" kern="1200" dirty="0" smtClean="0">
                <a:solidFill>
                  <a:schemeClr val="tx1"/>
                </a:solidFill>
                <a:effectLst/>
                <a:latin typeface="Segoe UI Light" pitchFamily="34" charset="0"/>
                <a:ea typeface="+mn-ea"/>
                <a:cs typeface="+mn-cs"/>
              </a:rPr>
              <a:t>India</a:t>
            </a:r>
            <a:r>
              <a:rPr lang="en-US" dirty="0" smtClean="0"/>
              <a:t> </a:t>
            </a:r>
          </a:p>
          <a:p>
            <a:r>
              <a:rPr lang="en-US" sz="900" b="0" i="0" u="none" strike="noStrike" kern="1200" dirty="0" smtClean="0">
                <a:solidFill>
                  <a:schemeClr val="tx1"/>
                </a:solidFill>
                <a:effectLst/>
                <a:latin typeface="Segoe UI Light" pitchFamily="34" charset="0"/>
                <a:ea typeface="+mn-ea"/>
                <a:cs typeface="+mn-cs"/>
              </a:rPr>
              <a:t>AD7C0A67A</a:t>
            </a:r>
            <a:r>
              <a:rPr lang="en-US" dirty="0" smtClean="0"/>
              <a:t> </a:t>
            </a:r>
            <a:r>
              <a:rPr lang="en-US" sz="900" b="0" i="0" u="none" strike="noStrike" kern="1200" dirty="0" smtClean="0">
                <a:solidFill>
                  <a:schemeClr val="tx1"/>
                </a:solidFill>
                <a:effectLst/>
                <a:latin typeface="Segoe UI Light" pitchFamily="34" charset="0"/>
                <a:ea typeface="+mn-ea"/>
                <a:cs typeface="+mn-cs"/>
              </a:rPr>
              <a:t>Japan</a:t>
            </a:r>
            <a:r>
              <a:rPr lang="en-US" dirty="0" smtClean="0"/>
              <a:t> </a:t>
            </a:r>
          </a:p>
          <a:p>
            <a:r>
              <a:rPr lang="en-US" sz="900" b="0" i="0" u="none" strike="noStrike" kern="1200" dirty="0" smtClean="0">
                <a:solidFill>
                  <a:schemeClr val="tx1"/>
                </a:solidFill>
                <a:effectLst/>
                <a:latin typeface="Segoe UI Light" pitchFamily="34" charset="0"/>
                <a:ea typeface="+mn-ea"/>
                <a:cs typeface="+mn-cs"/>
              </a:rPr>
              <a:t>A195A236E</a:t>
            </a:r>
            <a:r>
              <a:rPr lang="en-US" dirty="0" smtClean="0"/>
              <a:t> </a:t>
            </a:r>
            <a:r>
              <a:rPr lang="en-US" sz="900" b="0" i="0" u="none" strike="noStrike" kern="1200" dirty="0" smtClean="0">
                <a:solidFill>
                  <a:schemeClr val="tx1"/>
                </a:solidFill>
                <a:effectLst/>
                <a:latin typeface="Segoe UI Light" pitchFamily="34" charset="0"/>
                <a:ea typeface="+mn-ea"/>
                <a:cs typeface="+mn-cs"/>
              </a:rPr>
              <a:t>LATAM</a:t>
            </a:r>
            <a:r>
              <a:rPr lang="en-US" dirty="0" smtClean="0"/>
              <a:t> </a:t>
            </a:r>
          </a:p>
          <a:p>
            <a:r>
              <a:rPr lang="en-US" sz="900" b="0" i="0" u="none" strike="noStrike" kern="1200" dirty="0" smtClean="0">
                <a:solidFill>
                  <a:schemeClr val="tx1"/>
                </a:solidFill>
                <a:effectLst/>
                <a:latin typeface="Segoe UI Light" pitchFamily="34" charset="0"/>
                <a:ea typeface="+mn-ea"/>
                <a:cs typeface="+mn-cs"/>
              </a:rPr>
              <a:t>A6BFF48EE</a:t>
            </a:r>
            <a:r>
              <a:rPr lang="en-US" dirty="0" smtClean="0"/>
              <a:t> </a:t>
            </a:r>
            <a:r>
              <a:rPr lang="en-US" sz="900" b="0" i="0" u="none" strike="noStrike" kern="1200" dirty="0" smtClean="0">
                <a:solidFill>
                  <a:schemeClr val="tx1"/>
                </a:solidFill>
                <a:effectLst/>
                <a:latin typeface="Segoe UI Light" pitchFamily="34" charset="0"/>
                <a:ea typeface="+mn-ea"/>
                <a:cs typeface="+mn-cs"/>
              </a:rPr>
              <a:t>MEA</a:t>
            </a:r>
            <a:r>
              <a:rPr lang="en-US" dirty="0" smtClean="0"/>
              <a:t> </a:t>
            </a:r>
          </a:p>
          <a:p>
            <a:r>
              <a:rPr lang="en-US" sz="900" b="0" i="0" u="none" strike="noStrike" kern="1200" dirty="0" smtClean="0">
                <a:solidFill>
                  <a:schemeClr val="tx1"/>
                </a:solidFill>
                <a:effectLst/>
                <a:latin typeface="Segoe UI Light" pitchFamily="34" charset="0"/>
                <a:ea typeface="+mn-ea"/>
                <a:cs typeface="+mn-cs"/>
              </a:rPr>
              <a:t>A84C92782</a:t>
            </a:r>
            <a:r>
              <a:rPr lang="en-US" dirty="0" smtClean="0"/>
              <a:t> </a:t>
            </a:r>
            <a:r>
              <a:rPr lang="en-US" sz="900" b="0" i="0" u="none" strike="noStrike" kern="1200" dirty="0" smtClean="0">
                <a:solidFill>
                  <a:schemeClr val="tx1"/>
                </a:solidFill>
                <a:effectLst/>
                <a:latin typeface="Segoe UI Light" pitchFamily="34" charset="0"/>
                <a:ea typeface="+mn-ea"/>
                <a:cs typeface="+mn-cs"/>
              </a:rPr>
              <a:t>UK</a:t>
            </a:r>
            <a:r>
              <a:rPr lang="en-US" dirty="0" smtClean="0"/>
              <a:t> </a:t>
            </a:r>
          </a:p>
          <a:p>
            <a:r>
              <a:rPr lang="en-US" sz="900" b="0" i="0" u="none" strike="noStrike" kern="1200" dirty="0" smtClean="0">
                <a:solidFill>
                  <a:schemeClr val="tx1"/>
                </a:solidFill>
                <a:effectLst/>
                <a:latin typeface="Segoe UI Light" pitchFamily="34" charset="0"/>
                <a:ea typeface="+mn-ea"/>
                <a:cs typeface="+mn-cs"/>
              </a:rPr>
              <a:t>A96F477FF</a:t>
            </a:r>
            <a:r>
              <a:rPr lang="en-US" dirty="0" smtClean="0"/>
              <a:t> </a:t>
            </a:r>
            <a:r>
              <a:rPr lang="en-US" sz="900" b="0" i="0" u="none" strike="noStrike" kern="1200" dirty="0" smtClean="0">
                <a:solidFill>
                  <a:schemeClr val="tx1"/>
                </a:solidFill>
                <a:effectLst/>
                <a:latin typeface="Segoe UI Light" pitchFamily="34" charset="0"/>
                <a:ea typeface="+mn-ea"/>
                <a:cs typeface="+mn-cs"/>
              </a:rPr>
              <a:t>USA</a:t>
            </a:r>
            <a:r>
              <a:rPr lang="en-US" dirty="0" smtClean="0"/>
              <a:t> </a:t>
            </a:r>
          </a:p>
          <a:p>
            <a:r>
              <a:rPr lang="en-US" sz="900" b="0" i="0" u="none" strike="noStrike" kern="1200" dirty="0" smtClean="0">
                <a:solidFill>
                  <a:schemeClr val="tx1"/>
                </a:solidFill>
                <a:effectLst/>
                <a:latin typeface="Segoe UI Light" pitchFamily="34" charset="0"/>
                <a:ea typeface="+mn-ea"/>
                <a:cs typeface="+mn-cs"/>
              </a:rPr>
              <a:t>A5EE20F9C</a:t>
            </a:r>
            <a:r>
              <a:rPr lang="en-US" dirty="0" smtClean="0"/>
              <a:t> </a:t>
            </a:r>
            <a:r>
              <a:rPr lang="en-US" sz="900" b="0" i="0" u="none" strike="noStrike" kern="1200" dirty="0" smtClean="0">
                <a:solidFill>
                  <a:schemeClr val="tx1"/>
                </a:solidFill>
                <a:effectLst/>
                <a:latin typeface="Segoe UI Light" pitchFamily="34" charset="0"/>
                <a:ea typeface="+mn-ea"/>
                <a:cs typeface="+mn-cs"/>
              </a:rPr>
              <a:t>WE </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4/28/2015 11:20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7329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68558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1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Dev Camp Closing</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Dev / Test</a:t>
            </a:r>
          </a:p>
          <a:p>
            <a:pPr lvl="1">
              <a:buFont typeface="Arial" panose="020B0604020202020204" pitchFamily="34" charset="0"/>
              <a:buChar char="•"/>
            </a:pPr>
            <a:r>
              <a:rPr lang="en-US" sz="2800" dirty="0"/>
              <a:t>Full test and </a:t>
            </a:r>
            <a:r>
              <a:rPr lang="en-US" sz="2800" dirty="0" err="1"/>
              <a:t>dev</a:t>
            </a:r>
            <a:r>
              <a:rPr lang="en-US" sz="2800" dirty="0"/>
              <a:t> environments in minutes</a:t>
            </a:r>
          </a:p>
          <a:p>
            <a:pPr lvl="1">
              <a:buFont typeface="Arial" panose="020B0604020202020204" pitchFamily="34" charset="0"/>
              <a:buChar char="•"/>
            </a:pPr>
            <a:r>
              <a:rPr lang="en-US" sz="2800" dirty="0"/>
              <a:t>VSO integration</a:t>
            </a:r>
          </a:p>
          <a:p>
            <a:pPr>
              <a:buFont typeface="Arial" panose="020B0604020202020204" pitchFamily="34" charset="0"/>
              <a:buChar char="•"/>
            </a:pPr>
            <a:r>
              <a:rPr lang="en-US" sz="3600" dirty="0"/>
              <a:t>Lift and Shift</a:t>
            </a:r>
          </a:p>
          <a:p>
            <a:pPr lvl="1">
              <a:buFont typeface="Arial" panose="020B0604020202020204" pitchFamily="34" charset="0"/>
              <a:buChar char="•"/>
            </a:pPr>
            <a:r>
              <a:rPr lang="en-US" sz="2800" dirty="0"/>
              <a:t>Take existing work loads and run then in a certified instance</a:t>
            </a:r>
          </a:p>
          <a:p>
            <a:pPr>
              <a:buFont typeface="Arial" panose="020B0604020202020204" pitchFamily="34" charset="0"/>
              <a:buChar char="•"/>
            </a:pPr>
            <a:r>
              <a:rPr lang="en-US" sz="3600" dirty="0"/>
              <a:t>Storage</a:t>
            </a:r>
          </a:p>
          <a:p>
            <a:pPr lvl="1">
              <a:buFont typeface="Arial" panose="020B0604020202020204" pitchFamily="34" charset="0"/>
              <a:buChar char="•"/>
            </a:pPr>
            <a:r>
              <a:rPr lang="en-US" sz="2800" dirty="0"/>
              <a:t>Archive key data in inexpensive cloud </a:t>
            </a:r>
            <a:r>
              <a:rPr lang="en-US" sz="2800" dirty="0" err="1" smtClean="0"/>
              <a:t>storag</a:t>
            </a:r>
            <a:endParaRPr lang="en-US" sz="2800" dirty="0"/>
          </a:p>
        </p:txBody>
      </p:sp>
    </p:spTree>
    <p:extLst>
      <p:ext uri="{BB962C8B-B14F-4D97-AF65-F5344CB8AC3E}">
        <p14:creationId xmlns:p14="http://schemas.microsoft.com/office/powerpoint/2010/main" val="2341550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smtClean="0"/>
              <a:t>Big </a:t>
            </a:r>
            <a:r>
              <a:rPr lang="en-US" sz="3600" dirty="0"/>
              <a:t>Data</a:t>
            </a:r>
          </a:p>
          <a:p>
            <a:pPr lvl="1">
              <a:buFont typeface="Arial" panose="020B0604020202020204" pitchFamily="34" charset="0"/>
              <a:buChar char="•"/>
            </a:pPr>
            <a:r>
              <a:rPr lang="en-US" sz="2800" dirty="0"/>
              <a:t>Process key data into business intelligence using Hadoop or Machine Learning</a:t>
            </a:r>
          </a:p>
          <a:p>
            <a:pPr>
              <a:buFont typeface="Arial" panose="020B0604020202020204" pitchFamily="34" charset="0"/>
              <a:buChar char="•"/>
            </a:pPr>
            <a:r>
              <a:rPr lang="en-US" sz="3600" dirty="0"/>
              <a:t>Identity</a:t>
            </a:r>
          </a:p>
          <a:p>
            <a:pPr lvl="1">
              <a:buFont typeface="Arial" panose="020B0604020202020204" pitchFamily="34" charset="0"/>
              <a:buChar char="•"/>
            </a:pPr>
            <a:r>
              <a:rPr lang="en-US" sz="2800" dirty="0"/>
              <a:t>Synchronize all your identities through Azure AD to control access to Apps, Data and Services</a:t>
            </a:r>
          </a:p>
          <a:p>
            <a:pPr>
              <a:buFont typeface="Arial" panose="020B0604020202020204" pitchFamily="34" charset="0"/>
              <a:buChar char="•"/>
            </a:pPr>
            <a:r>
              <a:rPr lang="en-US" sz="3600" dirty="0"/>
              <a:t>Web Apps</a:t>
            </a:r>
          </a:p>
          <a:p>
            <a:pPr lvl="1">
              <a:buFont typeface="Arial" panose="020B0604020202020204" pitchFamily="34" charset="0"/>
              <a:buChar char="•"/>
            </a:pPr>
            <a:r>
              <a:rPr lang="en-US" sz="2800" dirty="0"/>
              <a:t>Take your web apps to the cloud using inexpensive Web Sites</a:t>
            </a:r>
          </a:p>
        </p:txBody>
      </p:sp>
    </p:spTree>
    <p:extLst>
      <p:ext uri="{BB962C8B-B14F-4D97-AF65-F5344CB8AC3E}">
        <p14:creationId xmlns:p14="http://schemas.microsoft.com/office/powerpoint/2010/main" val="1839950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smtClean="0">
                <a:solidFill>
                  <a:schemeClr val="tx1"/>
                </a:solidFill>
              </a:rPr>
              <a:t>Virtual Machines</a:t>
            </a:r>
          </a:p>
          <a:p>
            <a:pPr marL="457200" indent="-457200">
              <a:buFont typeface="Segoe UI Symbol" panose="020B0502040204020203" pitchFamily="34" charset="0"/>
              <a:buChar char="▶"/>
            </a:pPr>
            <a:r>
              <a:rPr lang="en-US" sz="3200" dirty="0" smtClean="0">
                <a:solidFill>
                  <a:schemeClr val="tx1"/>
                </a:solidFill>
              </a:rPr>
              <a:t>SQL Databases</a:t>
            </a:r>
          </a:p>
          <a:p>
            <a:pPr marL="457200" indent="-457200">
              <a:buFont typeface="Segoe UI Symbol" panose="020B0502040204020203" pitchFamily="34" charset="0"/>
              <a:buChar char="▶"/>
            </a:pPr>
            <a:r>
              <a:rPr lang="en-US" sz="3200" dirty="0" smtClean="0">
                <a:solidFill>
                  <a:schemeClr val="tx1"/>
                </a:solidFill>
              </a:rPr>
              <a:t>Websites</a:t>
            </a:r>
          </a:p>
          <a:p>
            <a:pPr marL="457200" indent="-457200">
              <a:buFont typeface="Segoe UI Symbol" panose="020B0502040204020203" pitchFamily="34" charset="0"/>
              <a:buChar char="▶"/>
            </a:pPr>
            <a:r>
              <a:rPr lang="en-US" sz="3200" dirty="0" smtClean="0">
                <a:solidFill>
                  <a:schemeClr val="tx1"/>
                </a:solidFill>
              </a:rPr>
              <a:t>Hadoop</a:t>
            </a:r>
          </a:p>
          <a:p>
            <a:pPr marL="457200" indent="-457200">
              <a:buFont typeface="Segoe UI Symbol" panose="020B0502040204020203" pitchFamily="34" charset="0"/>
              <a:buChar char="▶"/>
            </a:pPr>
            <a:r>
              <a:rPr lang="en-US" sz="3200" dirty="0" smtClean="0">
                <a:solidFill>
                  <a:schemeClr val="tx1"/>
                </a:solidFill>
              </a:rPr>
              <a:t>Mobile Push</a:t>
            </a:r>
          </a:p>
          <a:p>
            <a:pPr marL="457200" indent="-457200">
              <a:buFont typeface="Segoe UI Symbol" panose="020B0502040204020203" pitchFamily="34" charset="0"/>
              <a:buChar char="▶"/>
            </a:pPr>
            <a:r>
              <a:rPr lang="en-US" sz="3200" dirty="0" smtClean="0">
                <a:solidFill>
                  <a:schemeClr val="tx1"/>
                </a:solidFill>
              </a:rPr>
              <a:t>Media Streaming</a:t>
            </a:r>
          </a:p>
          <a:p>
            <a:pPr marL="457200" indent="-457200">
              <a:buFont typeface="Segoe UI Symbol" panose="020B0502040204020203" pitchFamily="34" charset="0"/>
              <a:buChar char="▶"/>
            </a:pPr>
            <a:r>
              <a:rPr lang="en-US" sz="3200" dirty="0" smtClean="0">
                <a:solidFill>
                  <a:schemeClr val="tx1"/>
                </a:solidFill>
              </a:rPr>
              <a:t>Active Directory</a:t>
            </a:r>
          </a:p>
          <a:p>
            <a:pPr marL="457200" indent="-457200">
              <a:buFont typeface="Segoe UI Symbol" panose="020B0502040204020203" pitchFamily="34" charset="0"/>
              <a:buChar char="▶"/>
            </a:pPr>
            <a:r>
              <a:rPr lang="en-US" sz="3200" dirty="0" smtClean="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102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Visual Studio 2013: </a:t>
            </a:r>
            <a:r>
              <a:rPr lang="en-US" sz="3999" i="1" dirty="0"/>
              <a:t>The</a:t>
            </a:r>
            <a:r>
              <a:rPr lang="en-US" sz="3999" dirty="0"/>
              <a:t> editor for serious web </a:t>
            </a:r>
            <a:r>
              <a:rPr lang="en-US" sz="3999" dirty="0" err="1"/>
              <a:t>dev</a:t>
            </a:r>
            <a:endParaRPr lang="en-US" sz="3999" dirty="0"/>
          </a:p>
        </p:txBody>
      </p:sp>
      <p:sp>
        <p:nvSpPr>
          <p:cNvPr id="5" name="Text Placeholder 4"/>
          <p:cNvSpPr>
            <a:spLocks noGrp="1"/>
          </p:cNvSpPr>
          <p:nvPr>
            <p:ph type="body" sz="quarter" idx="4294967295"/>
          </p:nvPr>
        </p:nvSpPr>
        <p:spPr>
          <a:xfrm>
            <a:off x="340822" y="1652588"/>
            <a:ext cx="5463078" cy="3976687"/>
          </a:xfrm>
          <a:prstGeom prst="rect">
            <a:avLst/>
          </a:prstGeom>
        </p:spPr>
        <p:txBody>
          <a:bodyPr>
            <a:normAutofit fontScale="92500" lnSpcReduction="10000"/>
          </a:bodyPr>
          <a:lstStyle/>
          <a:p>
            <a:pPr marL="0" indent="0">
              <a:spcBef>
                <a:spcPts val="2399"/>
              </a:spcBef>
              <a:spcAft>
                <a:spcPts val="0"/>
              </a:spcAft>
              <a:buNone/>
            </a:pPr>
            <a:r>
              <a:rPr lang="en-US" sz="2799" dirty="0">
                <a:solidFill>
                  <a:schemeClr val="bg2"/>
                </a:solidFill>
              </a:rPr>
              <a:t>HTML5 / CSS3 standards and smarts</a:t>
            </a:r>
          </a:p>
          <a:p>
            <a:pPr marL="0" indent="0">
              <a:spcBef>
                <a:spcPts val="2399"/>
              </a:spcBef>
              <a:spcAft>
                <a:spcPts val="0"/>
              </a:spcAft>
              <a:buNone/>
            </a:pPr>
            <a:r>
              <a:rPr lang="en-US" sz="2799" dirty="0">
                <a:solidFill>
                  <a:schemeClr val="bg2"/>
                </a:solidFill>
              </a:rPr>
              <a:t>JavaScript language features</a:t>
            </a:r>
          </a:p>
          <a:p>
            <a:pPr marL="0" indent="0">
              <a:spcBef>
                <a:spcPts val="2399"/>
              </a:spcBef>
              <a:spcAft>
                <a:spcPts val="0"/>
              </a:spcAft>
              <a:buNone/>
            </a:pPr>
            <a:r>
              <a:rPr lang="en-US" sz="2799" dirty="0">
                <a:solidFill>
                  <a:schemeClr val="bg2"/>
                </a:solidFill>
              </a:rPr>
              <a:t>Page Inspector + Browser Link</a:t>
            </a:r>
          </a:p>
          <a:p>
            <a:pPr marL="0" indent="0">
              <a:spcBef>
                <a:spcPts val="2399"/>
              </a:spcBef>
              <a:spcAft>
                <a:spcPts val="0"/>
              </a:spcAft>
              <a:buNone/>
            </a:pPr>
            <a:r>
              <a:rPr lang="en-US" sz="2799" dirty="0">
                <a:solidFill>
                  <a:schemeClr val="bg2"/>
                </a:solidFill>
              </a:rPr>
              <a:t>One code editor for client and server</a:t>
            </a:r>
          </a:p>
          <a:p>
            <a:pPr marL="0" indent="0">
              <a:spcBef>
                <a:spcPts val="2399"/>
              </a:spcBef>
              <a:spcAft>
                <a:spcPts val="0"/>
              </a:spcAft>
              <a:buNone/>
            </a:pPr>
            <a:r>
              <a:rPr lang="en-US" sz="2799" dirty="0">
                <a:solidFill>
                  <a:schemeClr val="bg2"/>
                </a:solidFill>
              </a:rPr>
              <a:t>Web Essentials extension</a:t>
            </a:r>
          </a:p>
          <a:p>
            <a:pPr marL="0" indent="0">
              <a:spcBef>
                <a:spcPts val="2399"/>
              </a:spcBef>
              <a:spcAft>
                <a:spcPts val="0"/>
              </a:spcAft>
              <a:buNone/>
            </a:pPr>
            <a:r>
              <a:rPr lang="en-US" sz="2799" dirty="0">
                <a:solidFill>
                  <a:schemeClr val="bg2"/>
                </a:solidFill>
              </a:rPr>
              <a:t>Visual Studio Community Edition is FREE</a:t>
            </a:r>
          </a:p>
        </p:txBody>
      </p:sp>
      <p:sp>
        <p:nvSpPr>
          <p:cNvPr id="10" name="Rectangle 9"/>
          <p:cNvSpPr/>
          <p:nvPr/>
        </p:nvSpPr>
        <p:spPr bwMode="auto">
          <a:xfrm>
            <a:off x="6080132" y="1695903"/>
            <a:ext cx="5596067" cy="4088059"/>
          </a:xfrm>
          <a:prstGeom prst="rect">
            <a:avLst/>
          </a:pr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6169" y="2255429"/>
            <a:ext cx="2463991" cy="2437919"/>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8987" y="4693347"/>
            <a:ext cx="4439308" cy="935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11418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decel="100000" fill="hold" grpId="0"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 calcmode="lin" valueType="num">
                                      <p:cBhvr additive="base">
                                        <p:cTn id="29"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5">
                                            <p:txEl>
                                              <p:pRg st="5" end="5"/>
                                            </p:txEl>
                                          </p:spTgt>
                                        </p:tgtEl>
                                        <p:attrNameLst>
                                          <p:attrName>ppt_y</p:attrName>
                                        </p:attrNameLst>
                                      </p:cBhvr>
                                      <p:tavLst>
                                        <p:tav tm="0">
                                          <p:val>
                                            <p:strVal val="#ppt_y"/>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9600" dirty="0"/>
              <a:t>Thank you!</a:t>
            </a:r>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5</TotalTime>
  <Words>525</Words>
  <Application>Microsoft Office PowerPoint</Application>
  <PresentationFormat>Widescreen</PresentationFormat>
  <Paragraphs>82</Paragraphs>
  <Slides>9</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7" baseType="lpstr">
      <vt:lpstr>Arial</vt:lpstr>
      <vt:lpstr>Calibri</vt:lpstr>
      <vt:lpstr>Segoe UI</vt:lpstr>
      <vt:lpstr>Segoe UI Light</vt:lpstr>
      <vt:lpstr>Segoe UI Symbol</vt:lpstr>
      <vt:lpstr>Wingdings</vt:lpstr>
      <vt:lpstr>1_Azure Event</vt:lpstr>
      <vt:lpstr>think-cell Slide</vt:lpstr>
      <vt:lpstr>Azure Dev Camp Closing</vt:lpstr>
      <vt:lpstr>Key Scenarios to get started with Microsoft Azure</vt:lpstr>
      <vt:lpstr>Key Scenarios to get started with Microsoft Azure</vt:lpstr>
      <vt:lpstr>Free one month trial</vt:lpstr>
      <vt:lpstr>Activate your MSDN Benefits…</vt:lpstr>
      <vt:lpstr>Visual Studio 2013: The editor for serious web dev</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3</cp:revision>
  <cp:lastPrinted>2014-03-26T17:46:13Z</cp:lastPrinted>
  <dcterms:created xsi:type="dcterms:W3CDTF">2015-04-24T22:03:05Z</dcterms:created>
  <dcterms:modified xsi:type="dcterms:W3CDTF">2015-04-28T15:20:27Z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